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8" r:id="rId2"/>
  </p:sldMasterIdLst>
  <p:notesMasterIdLst>
    <p:notesMasterId r:id="rId17"/>
  </p:notesMasterIdLst>
  <p:sldIdLst>
    <p:sldId id="595" r:id="rId3"/>
    <p:sldId id="596" r:id="rId4"/>
    <p:sldId id="598" r:id="rId5"/>
    <p:sldId id="599" r:id="rId6"/>
    <p:sldId id="600" r:id="rId7"/>
    <p:sldId id="601" r:id="rId8"/>
    <p:sldId id="602" r:id="rId9"/>
    <p:sldId id="603" r:id="rId10"/>
    <p:sldId id="604" r:id="rId11"/>
    <p:sldId id="605" r:id="rId12"/>
    <p:sldId id="606" r:id="rId13"/>
    <p:sldId id="607" r:id="rId14"/>
    <p:sldId id="608" r:id="rId15"/>
    <p:sldId id="60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sign Considerations: Fault Tolerance" id="{D89FA4A3-0867-4E8D-86C9-86A9A56FCB02}">
          <p14:sldIdLst>
            <p14:sldId id="595"/>
            <p14:sldId id="596"/>
            <p14:sldId id="598"/>
            <p14:sldId id="599"/>
            <p14:sldId id="600"/>
            <p14:sldId id="601"/>
            <p14:sldId id="602"/>
            <p14:sldId id="603"/>
            <p14:sldId id="604"/>
            <p14:sldId id="605"/>
            <p14:sldId id="606"/>
            <p14:sldId id="607"/>
            <p14:sldId id="608"/>
            <p14:sldId id="60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C0C0C"/>
    <a:srgbClr val="6B7280"/>
    <a:srgbClr val="094843"/>
    <a:srgbClr val="FBBF24"/>
    <a:srgbClr val="A41544"/>
    <a:srgbClr val="1E3A8A"/>
    <a:srgbClr val="DC2626"/>
    <a:srgbClr val="2100FF"/>
    <a:srgbClr val="5575B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53" autoAdjust="0"/>
    <p:restoredTop sz="63676" autoAdjust="0"/>
  </p:normalViewPr>
  <p:slideViewPr>
    <p:cSldViewPr snapToGrid="0">
      <p:cViewPr varScale="1">
        <p:scale>
          <a:sx n="71" d="100"/>
          <a:sy n="71" d="100"/>
        </p:scale>
        <p:origin x="1404" y="5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CE1882-6FD2-4F3D-812B-376EBA234CD5}" type="datetimeFigureOut">
              <a:rPr lang="en-US" smtClean="0"/>
              <a:t>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2F9F603-1C3D-4282-A126-C2403FB1CBBF}" type="slidenum">
              <a:rPr lang="en-US" smtClean="0"/>
              <a:t>‹#›</a:t>
            </a:fld>
            <a:endParaRPr lang="en-US"/>
          </a:p>
        </p:txBody>
      </p:sp>
    </p:spTree>
    <p:extLst>
      <p:ext uri="{BB962C8B-B14F-4D97-AF65-F5344CB8AC3E}">
        <p14:creationId xmlns:p14="http://schemas.microsoft.com/office/powerpoint/2010/main" val="11109679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9C760B-9AAA-AC1B-2919-0464BC85A2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12F24B-EAB0-4EAF-BB45-C3ADC4393A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38502C-D31E-8AFD-A6AA-5A5592A83869}"/>
              </a:ext>
            </a:extLst>
          </p:cNvPr>
          <p:cNvSpPr>
            <a:spLocks noGrp="1"/>
          </p:cNvSpPr>
          <p:nvPr>
            <p:ph type="body" idx="1"/>
          </p:nvPr>
        </p:nvSpPr>
        <p:spPr/>
        <p:txBody>
          <a:bodyPr/>
          <a:lstStyle/>
          <a:p>
            <a:r>
              <a:rPr lang="en-US" dirty="0"/>
              <a:t>Fault tolerance is essential for ensuring the resilience and reliability of messaging systems, allowing them to continue functioning smoothly even when some components fail. Designing for fault tolerance involves implementing redundancy, disaster recovery plans, and techniques to handle partial failures. By incorporating these strategies, we can build system that can recover gracefully from failures, maintain continuous operation, and ensure data integrity. In this section, we will explore key approaches to </a:t>
            </a:r>
            <a:r>
              <a:rPr lang="en-US" dirty="0" err="1"/>
              <a:t>ahieve</a:t>
            </a:r>
            <a:r>
              <a:rPr lang="en-US" dirty="0"/>
              <a:t> fault tolerance, including redundancy, disaster recovery, graceful degradation, and monitoring.</a:t>
            </a:r>
          </a:p>
        </p:txBody>
      </p:sp>
      <p:sp>
        <p:nvSpPr>
          <p:cNvPr id="4" name="Slide Number Placeholder 3">
            <a:extLst>
              <a:ext uri="{FF2B5EF4-FFF2-40B4-BE49-F238E27FC236}">
                <a16:creationId xmlns:a16="http://schemas.microsoft.com/office/drawing/2014/main" id="{BA6F4763-A809-3206-8237-63CFD6A19797}"/>
              </a:ext>
            </a:extLst>
          </p:cNvPr>
          <p:cNvSpPr>
            <a:spLocks noGrp="1"/>
          </p:cNvSpPr>
          <p:nvPr>
            <p:ph type="sldNum" sz="quarter" idx="5"/>
          </p:nvPr>
        </p:nvSpPr>
        <p:spPr/>
        <p:txBody>
          <a:bodyPr/>
          <a:lstStyle/>
          <a:p>
            <a:fld id="{32F9F603-1C3D-4282-A126-C2403FB1CBBF}" type="slidenum">
              <a:rPr lang="en-US" smtClean="0"/>
              <a:t>1</a:t>
            </a:fld>
            <a:endParaRPr lang="en-US"/>
          </a:p>
        </p:txBody>
      </p:sp>
    </p:spTree>
    <p:extLst>
      <p:ext uri="{BB962C8B-B14F-4D97-AF65-F5344CB8AC3E}">
        <p14:creationId xmlns:p14="http://schemas.microsoft.com/office/powerpoint/2010/main" val="8530769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retry and timeout policies to handle transient failures and ensure timely recovery.</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Retry Logic</a:t>
            </a:r>
            <a:r>
              <a:rPr lang="en-US" b="0" u="none" dirty="0"/>
              <a:t>: Automatically retry failed operations after a short delay to recover from temporary issues.</a:t>
            </a:r>
          </a:p>
          <a:p>
            <a:pPr marL="171450" indent="-171450">
              <a:buFont typeface="Arial" panose="020B0604020202020204" pitchFamily="34" charset="0"/>
              <a:buChar char="•"/>
            </a:pPr>
            <a:r>
              <a:rPr lang="en-US" b="1" u="none" dirty="0"/>
              <a:t>Timeouts</a:t>
            </a:r>
            <a:r>
              <a:rPr lang="en-US" b="0" u="none" dirty="0"/>
              <a:t>: Set timeouts for operations to prevent them from hanging indefinitely and to trigger retries or alternative actions.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Improves system resilience by handling transient failures and ensuring timely recovery.</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10</a:t>
            </a:fld>
            <a:endParaRPr lang="en-US"/>
          </a:p>
        </p:txBody>
      </p:sp>
    </p:spTree>
    <p:extLst>
      <p:ext uri="{BB962C8B-B14F-4D97-AF65-F5344CB8AC3E}">
        <p14:creationId xmlns:p14="http://schemas.microsoft.com/office/powerpoint/2010/main" val="23114724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C7614-7049-5590-5AEC-10D9F61FD4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E429A6-F1BE-6470-72F5-06F4AB673D2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7DC7FC9-97C3-ED17-0D13-2525F7B23CF8}"/>
              </a:ext>
            </a:extLst>
          </p:cNvPr>
          <p:cNvSpPr>
            <a:spLocks noGrp="1"/>
          </p:cNvSpPr>
          <p:nvPr>
            <p:ph type="body" idx="1"/>
          </p:nvPr>
        </p:nvSpPr>
        <p:spPr/>
        <p:txBody>
          <a:bodyPr/>
          <a:lstStyle/>
          <a:p>
            <a:r>
              <a:rPr lang="en-US" dirty="0"/>
              <a:t>Ensuring system resilience is vital for maintaining the reliability and stability of messaging systems, especially under varying loads and unexpected failures. By implementing continuous monitoring, effective alerting, and load balancing, we can proactively manage system health and quickly respond to any issues. Additionally, strategies like dynamic scaling and distributing load evenly across multiple instances help maintain consistent performance and prevent overloading. These resilience strategies are essential for building robust messaging systems that can adapt and thrive in diverse operational environments.</a:t>
            </a:r>
          </a:p>
        </p:txBody>
      </p:sp>
      <p:sp>
        <p:nvSpPr>
          <p:cNvPr id="4" name="Slide Number Placeholder 3">
            <a:extLst>
              <a:ext uri="{FF2B5EF4-FFF2-40B4-BE49-F238E27FC236}">
                <a16:creationId xmlns:a16="http://schemas.microsoft.com/office/drawing/2014/main" id="{9BA638A0-2181-5BFD-FA54-8F9B92BBD7EF}"/>
              </a:ext>
            </a:extLst>
          </p:cNvPr>
          <p:cNvSpPr>
            <a:spLocks noGrp="1"/>
          </p:cNvSpPr>
          <p:nvPr>
            <p:ph type="sldNum" sz="quarter" idx="5"/>
          </p:nvPr>
        </p:nvSpPr>
        <p:spPr/>
        <p:txBody>
          <a:bodyPr/>
          <a:lstStyle/>
          <a:p>
            <a:fld id="{32F9F603-1C3D-4282-A126-C2403FB1CBBF}" type="slidenum">
              <a:rPr lang="en-US" smtClean="0"/>
              <a:t>11</a:t>
            </a:fld>
            <a:endParaRPr lang="en-US"/>
          </a:p>
        </p:txBody>
      </p:sp>
    </p:spTree>
    <p:extLst>
      <p:ext uri="{BB962C8B-B14F-4D97-AF65-F5344CB8AC3E}">
        <p14:creationId xmlns:p14="http://schemas.microsoft.com/office/powerpoint/2010/main" val="32347780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Continuously monitor the system and set up alerts to detect and respond to failures promptly.</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Health Checks</a:t>
            </a:r>
            <a:r>
              <a:rPr lang="en-US" b="0" u="none" dirty="0"/>
              <a:t>: Implement regular health checks for components to ensure they are functioning correctly.</a:t>
            </a:r>
          </a:p>
          <a:p>
            <a:pPr marL="171450" indent="-171450">
              <a:buFont typeface="Arial" panose="020B0604020202020204" pitchFamily="34" charset="0"/>
              <a:buChar char="•"/>
            </a:pPr>
            <a:r>
              <a:rPr lang="en-US" b="1" u="none" dirty="0"/>
              <a:t>Automated Alerts</a:t>
            </a:r>
            <a:r>
              <a:rPr lang="en-US" b="0" u="none" dirty="0"/>
              <a:t>: Set up automated alerts to notify administrators of any issues or anomalies.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Ensures proactive management of system health and quick response to failures.</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12</a:t>
            </a:fld>
            <a:endParaRPr lang="en-US"/>
          </a:p>
        </p:txBody>
      </p:sp>
    </p:spTree>
    <p:extLst>
      <p:ext uri="{BB962C8B-B14F-4D97-AF65-F5344CB8AC3E}">
        <p14:creationId xmlns:p14="http://schemas.microsoft.com/office/powerpoint/2010/main" val="228046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Use load balancing and auto-scaling to distribute load evenly and handle varying traffic.</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Dynamic Scaling</a:t>
            </a:r>
            <a:r>
              <a:rPr lang="en-US" b="0" u="none" dirty="0"/>
              <a:t>: Automatically scale resources up or down based on current load to handle traffic spikes and reduce costs.</a:t>
            </a:r>
          </a:p>
          <a:p>
            <a:pPr marL="171450" indent="-171450">
              <a:buFont typeface="Arial" panose="020B0604020202020204" pitchFamily="34" charset="0"/>
              <a:buChar char="•"/>
            </a:pPr>
            <a:r>
              <a:rPr lang="en-US" b="1" u="none" dirty="0"/>
              <a:t>Load Distribution</a:t>
            </a:r>
            <a:r>
              <a:rPr lang="en-US" b="0" u="none" dirty="0"/>
              <a:t>: Distribute load evenly across multiple instances to prevent overloading any single component.</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Enhances system resilience and ensures consistent performance under varying loads.</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13</a:t>
            </a:fld>
            <a:endParaRPr lang="en-US"/>
          </a:p>
        </p:txBody>
      </p:sp>
    </p:spTree>
    <p:extLst>
      <p:ext uri="{BB962C8B-B14F-4D97-AF65-F5344CB8AC3E}">
        <p14:creationId xmlns:p14="http://schemas.microsoft.com/office/powerpoint/2010/main" val="3709733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0DE098-84E3-1D2C-52D1-452611FC9E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D3CB0E-A9FD-0699-5CDD-45307D5E58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E0E1FB-CFDC-DDBB-2B04-D39597652D98}"/>
              </a:ext>
            </a:extLst>
          </p:cNvPr>
          <p:cNvSpPr>
            <a:spLocks noGrp="1"/>
          </p:cNvSpPr>
          <p:nvPr>
            <p:ph type="body" idx="1"/>
          </p:nvPr>
        </p:nvSpPr>
        <p:spPr/>
        <p:txBody>
          <a:bodyPr/>
          <a:lstStyle/>
          <a:p>
            <a:r>
              <a:rPr lang="en-US" b="1" dirty="0"/>
              <a:t>Redundancy and Disaster Recovery</a:t>
            </a:r>
            <a:r>
              <a:rPr lang="en-US" b="0" dirty="0"/>
              <a:t>: Implement redundancy and plan for disaster recovery to ensure system resilience.</a:t>
            </a:r>
          </a:p>
          <a:p>
            <a:endParaRPr lang="en-US" b="0" dirty="0"/>
          </a:p>
          <a:p>
            <a:r>
              <a:rPr lang="en-US" b="1" u="none" dirty="0"/>
              <a:t>Handling Partial Failures</a:t>
            </a:r>
            <a:r>
              <a:rPr lang="en-US" b="0" u="none" dirty="0"/>
              <a:t>: Use graceful degradation, retry, and timeout policies to handle partial failures.</a:t>
            </a:r>
          </a:p>
          <a:p>
            <a:endParaRPr lang="en-US" b="0" u="none" dirty="0"/>
          </a:p>
          <a:p>
            <a:r>
              <a:rPr lang="en-US" b="1" u="none" dirty="0"/>
              <a:t>System Resilience</a:t>
            </a:r>
            <a:r>
              <a:rPr lang="en-US" b="0" u="none" dirty="0"/>
              <a:t>: Monitor the system continuously and use load balancing and scaling to maintain resilience.</a:t>
            </a:r>
            <a:endParaRPr lang="en-US" b="1" u="none" dirty="0"/>
          </a:p>
        </p:txBody>
      </p:sp>
      <p:sp>
        <p:nvSpPr>
          <p:cNvPr id="4" name="Slide Number Placeholder 3">
            <a:extLst>
              <a:ext uri="{FF2B5EF4-FFF2-40B4-BE49-F238E27FC236}">
                <a16:creationId xmlns:a16="http://schemas.microsoft.com/office/drawing/2014/main" id="{9F4F6765-9290-8802-7A68-A9EA34B913BA}"/>
              </a:ext>
            </a:extLst>
          </p:cNvPr>
          <p:cNvSpPr>
            <a:spLocks noGrp="1"/>
          </p:cNvSpPr>
          <p:nvPr>
            <p:ph type="sldNum" sz="quarter" idx="5"/>
          </p:nvPr>
        </p:nvSpPr>
        <p:spPr/>
        <p:txBody>
          <a:bodyPr/>
          <a:lstStyle/>
          <a:p>
            <a:fld id="{32F9F603-1C3D-4282-A126-C2403FB1CBBF}" type="slidenum">
              <a:rPr lang="en-US" smtClean="0"/>
              <a:t>14</a:t>
            </a:fld>
            <a:endParaRPr lang="en-US"/>
          </a:p>
        </p:txBody>
      </p:sp>
    </p:spTree>
    <p:extLst>
      <p:ext uri="{BB962C8B-B14F-4D97-AF65-F5344CB8AC3E}">
        <p14:creationId xmlns:p14="http://schemas.microsoft.com/office/powerpoint/2010/main" val="4001449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messaging systems, designing for fault tolerance and disaster recovery is critical to ensure the system remains resilient and reliable in the face of failures and disasters. Fault tolerance involves building redundancy and failover mechanisms into the system, so it can continue to operate smoothly even when some components fail. Disaster recovery focusses on preparing for major incidents by implementing strategies to back up data, recover quickly, and minimize downtime. By incorporating these approaches, we can build robust messaging systems that maintain continuous operation, protect data integrity, and recover swiftly from unexpected events.</a:t>
            </a:r>
          </a:p>
        </p:txBody>
      </p:sp>
      <p:sp>
        <p:nvSpPr>
          <p:cNvPr id="4" name="Slide Number Placeholder 3"/>
          <p:cNvSpPr>
            <a:spLocks noGrp="1"/>
          </p:cNvSpPr>
          <p:nvPr>
            <p:ph type="sldNum" sz="quarter" idx="5"/>
          </p:nvPr>
        </p:nvSpPr>
        <p:spPr/>
        <p:txBody>
          <a:bodyPr/>
          <a:lstStyle/>
          <a:p>
            <a:fld id="{32F9F603-1C3D-4282-A126-C2403FB1CBBF}" type="slidenum">
              <a:rPr lang="en-US" smtClean="0"/>
              <a:t>2</a:t>
            </a:fld>
            <a:endParaRPr lang="en-US"/>
          </a:p>
        </p:txBody>
      </p:sp>
    </p:spTree>
    <p:extLst>
      <p:ext uri="{BB962C8B-B14F-4D97-AF65-F5344CB8AC3E}">
        <p14:creationId xmlns:p14="http://schemas.microsoft.com/office/powerpoint/2010/main" val="629877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t>
            </a:r>
            <a:r>
              <a:rPr lang="en-US" b="1" dirty="0"/>
              <a:t>CrowdStrike outage on July 19, 2024</a:t>
            </a:r>
            <a:r>
              <a:rPr lang="en-US" b="0" dirty="0"/>
              <a:t>, was a significant event that caused widespread distribution. A faulty update to CrowdStrike’s Falcon Sensor security software led to </a:t>
            </a:r>
            <a:r>
              <a:rPr lang="en-US" b="1" dirty="0"/>
              <a:t>8.5 million systems crashing worldwide</a:t>
            </a:r>
            <a:r>
              <a:rPr lang="en-US" b="0" dirty="0"/>
              <a:t>, including those of many Fortune 1000 companies. The outage lasted several days and resulted in estimated losses of over </a:t>
            </a:r>
            <a:r>
              <a:rPr lang="en-US" b="1" dirty="0"/>
              <a:t>$5 billion</a:t>
            </a:r>
            <a:r>
              <a:rPr lang="en-US" b="0" dirty="0"/>
              <a:t>.</a:t>
            </a:r>
          </a:p>
        </p:txBody>
      </p:sp>
      <p:sp>
        <p:nvSpPr>
          <p:cNvPr id="4" name="Slide Number Placeholder 3"/>
          <p:cNvSpPr>
            <a:spLocks noGrp="1"/>
          </p:cNvSpPr>
          <p:nvPr>
            <p:ph type="sldNum" sz="quarter" idx="5"/>
          </p:nvPr>
        </p:nvSpPr>
        <p:spPr/>
        <p:txBody>
          <a:bodyPr/>
          <a:lstStyle/>
          <a:p>
            <a:fld id="{32F9F603-1C3D-4282-A126-C2403FB1CBBF}" type="slidenum">
              <a:rPr lang="en-US" smtClean="0"/>
              <a:t>3</a:t>
            </a:fld>
            <a:endParaRPr lang="en-US"/>
          </a:p>
        </p:txBody>
      </p:sp>
    </p:spTree>
    <p:extLst>
      <p:ext uri="{BB962C8B-B14F-4D97-AF65-F5344CB8AC3E}">
        <p14:creationId xmlns:p14="http://schemas.microsoft.com/office/powerpoint/2010/main" val="1751424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7FD196-6563-ED03-0E0D-536ABCA6A8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6AE95D-5CFC-715E-E04F-3170D62722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6B6334-A110-E1FA-D6EA-561277F3DA10}"/>
              </a:ext>
            </a:extLst>
          </p:cNvPr>
          <p:cNvSpPr>
            <a:spLocks noGrp="1"/>
          </p:cNvSpPr>
          <p:nvPr>
            <p:ph type="body" idx="1"/>
          </p:nvPr>
        </p:nvSpPr>
        <p:spPr/>
        <p:txBody>
          <a:bodyPr/>
          <a:lstStyle/>
          <a:p>
            <a:r>
              <a:rPr lang="en-US" b="1" dirty="0"/>
              <a:t>Delta Air Lines</a:t>
            </a:r>
            <a:r>
              <a:rPr lang="en-US" b="0" dirty="0"/>
              <a:t> was one of the companies severely affect ted by this outage. The disruption led to the cancellation of </a:t>
            </a:r>
            <a:r>
              <a:rPr lang="en-US" b="1" dirty="0"/>
              <a:t>7,000 flights</a:t>
            </a:r>
            <a:r>
              <a:rPr lang="en-US" b="0" dirty="0"/>
              <a:t> over five days, impacting </a:t>
            </a:r>
            <a:r>
              <a:rPr lang="en-US" b="1" dirty="0"/>
              <a:t>1.3 million customers</a:t>
            </a:r>
            <a:r>
              <a:rPr lang="en-US" b="0" dirty="0"/>
              <a:t>. Delta estimated its losses at </a:t>
            </a:r>
            <a:r>
              <a:rPr lang="en-US" b="1" dirty="0"/>
              <a:t>$550 million</a:t>
            </a:r>
            <a:r>
              <a:rPr lang="en-US" b="0" dirty="0"/>
              <a:t>, including </a:t>
            </a:r>
            <a:r>
              <a:rPr lang="en-US" b="1" dirty="0"/>
              <a:t>$380 million in revenue</a:t>
            </a:r>
            <a:r>
              <a:rPr lang="en-US" b="0" dirty="0"/>
              <a:t> and </a:t>
            </a:r>
            <a:r>
              <a:rPr lang="en-US" b="1" dirty="0"/>
              <a:t>$170 million in operational recovery expenses</a:t>
            </a:r>
            <a:r>
              <a:rPr lang="en-US" b="0" dirty="0"/>
              <a:t>. The airline also faced additional costs for customer refunds and compensation.</a:t>
            </a:r>
          </a:p>
          <a:p>
            <a:endParaRPr lang="en-US" b="0" dirty="0"/>
          </a:p>
          <a:p>
            <a:r>
              <a:rPr lang="en-US" b="0" dirty="0"/>
              <a:t>Delta has since filed a lawsuit against CrowdStrike, claiming that the outage was due to untested updates and demanding compensation for the significant disruption it caused.</a:t>
            </a:r>
            <a:endParaRPr lang="en-US" b="1" dirty="0"/>
          </a:p>
        </p:txBody>
      </p:sp>
      <p:sp>
        <p:nvSpPr>
          <p:cNvPr id="4" name="Slide Number Placeholder 3">
            <a:extLst>
              <a:ext uri="{FF2B5EF4-FFF2-40B4-BE49-F238E27FC236}">
                <a16:creationId xmlns:a16="http://schemas.microsoft.com/office/drawing/2014/main" id="{6F3C2C3F-EB84-8E3D-113C-4D42DCDA0163}"/>
              </a:ext>
            </a:extLst>
          </p:cNvPr>
          <p:cNvSpPr>
            <a:spLocks noGrp="1"/>
          </p:cNvSpPr>
          <p:nvPr>
            <p:ph type="sldNum" sz="quarter" idx="5"/>
          </p:nvPr>
        </p:nvSpPr>
        <p:spPr/>
        <p:txBody>
          <a:bodyPr/>
          <a:lstStyle/>
          <a:p>
            <a:fld id="{32F9F603-1C3D-4282-A126-C2403FB1CBBF}" type="slidenum">
              <a:rPr lang="en-US" smtClean="0"/>
              <a:t>4</a:t>
            </a:fld>
            <a:endParaRPr lang="en-US"/>
          </a:p>
        </p:txBody>
      </p:sp>
    </p:spTree>
    <p:extLst>
      <p:ext uri="{BB962C8B-B14F-4D97-AF65-F5344CB8AC3E}">
        <p14:creationId xmlns:p14="http://schemas.microsoft.com/office/powerpoint/2010/main" val="4620712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Delta faced significant challenges with their fault tolerance and disaster recovery during the outage. Here are some key points:</a:t>
            </a:r>
          </a:p>
          <a:p>
            <a:endParaRPr lang="en-US" dirty="0"/>
          </a:p>
          <a:p>
            <a:pPr marL="171450" indent="-171450">
              <a:buFont typeface="Arial" panose="020B0604020202020204" pitchFamily="34" charset="0"/>
              <a:buChar char="•"/>
            </a:pPr>
            <a:r>
              <a:rPr lang="en-US" b="1" dirty="0"/>
              <a:t>Single Point of Failure</a:t>
            </a:r>
            <a:r>
              <a:rPr lang="en-US" b="0" dirty="0"/>
              <a:t>: Delta’s systems were heavily reliant on CrowdStrike’s Falcon Sensor software. When the faulty update caused the software to crash, it created a single point of failure that affected the entire operation.</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Lack of Redundancy</a:t>
            </a:r>
            <a:r>
              <a:rPr lang="en-US" b="0" dirty="0"/>
              <a:t>: Delta’s IT infrastructure lacked sufficient redundancy to handle such a widespread outage. This meant that when the primary system failed, there were no backup systems in place to take over seamlessly.</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Slow Recovery Process</a:t>
            </a:r>
            <a:r>
              <a:rPr lang="en-US" b="0" dirty="0"/>
              <a:t>: The recovery process was slow and cumbersome. Delta had to manually reposition flight crews and aircraft, which took several days. This was exacerbated by the high volume of traffic on their online tools, causing intermittent performance issues.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Communication Challenges</a:t>
            </a:r>
            <a:r>
              <a:rPr lang="en-US" b="0" dirty="0"/>
              <a:t>: Delta struggled to communicate effectively with customers during the outage. Their online tools and social media platforms were overwhelmed, leading to delays and providing timely updates and rebooking options.</a:t>
            </a:r>
          </a:p>
          <a:p>
            <a:pPr marL="171450" indent="-171450">
              <a:buFont typeface="Arial" panose="020B0604020202020204" pitchFamily="34" charset="0"/>
              <a:buChar char="•"/>
            </a:pPr>
            <a:endParaRPr lang="en-US" b="0" dirty="0"/>
          </a:p>
          <a:p>
            <a:pPr marL="171450" indent="-171450">
              <a:buFont typeface="Arial" panose="020B0604020202020204" pitchFamily="34" charset="0"/>
              <a:buChar char="•"/>
            </a:pPr>
            <a:r>
              <a:rPr lang="en-US" b="1" dirty="0"/>
              <a:t>Operational Disruption</a:t>
            </a:r>
            <a:r>
              <a:rPr lang="en-US" b="0" dirty="0"/>
              <a:t>: The lack of a robust disaster recovery plan led to significant operational distribution. Delta had to cancel thousands of flights, causing major inconvenience to passengers and resulting in substantial financial losses.</a:t>
            </a:r>
          </a:p>
          <a:p>
            <a:pPr marL="171450" indent="-171450">
              <a:buFont typeface="Arial" panose="020B0604020202020204" pitchFamily="34" charset="0"/>
              <a:buChar char="•"/>
            </a:pPr>
            <a:endParaRPr lang="en-US" b="0" dirty="0"/>
          </a:p>
          <a:p>
            <a:pPr marL="0" indent="0">
              <a:buFont typeface="Arial" panose="020B0604020202020204" pitchFamily="34" charset="0"/>
              <a:buNone/>
            </a:pPr>
            <a:r>
              <a:rPr lang="en-US" b="0" dirty="0"/>
              <a:t>Delta has since committed to improving their fault tolerance and disaster recovery processes to prevent such extensive disruptions in the future. They are investing in more robust backup systems and enhancing their communication protocols to better handle unexpected outages.</a:t>
            </a:r>
            <a:endParaRPr lang="en-US" b="1" dirty="0"/>
          </a:p>
        </p:txBody>
      </p:sp>
      <p:sp>
        <p:nvSpPr>
          <p:cNvPr id="4" name="Slide Number Placeholder 3"/>
          <p:cNvSpPr>
            <a:spLocks noGrp="1"/>
          </p:cNvSpPr>
          <p:nvPr>
            <p:ph type="sldNum" sz="quarter" idx="5"/>
          </p:nvPr>
        </p:nvSpPr>
        <p:spPr/>
        <p:txBody>
          <a:bodyPr/>
          <a:lstStyle/>
          <a:p>
            <a:fld id="{32F9F603-1C3D-4282-A126-C2403FB1CBBF}" type="slidenum">
              <a:rPr lang="en-US" smtClean="0"/>
              <a:t>5</a:t>
            </a:fld>
            <a:endParaRPr lang="en-US"/>
          </a:p>
        </p:txBody>
      </p:sp>
    </p:spTree>
    <p:extLst>
      <p:ext uri="{BB962C8B-B14F-4D97-AF65-F5344CB8AC3E}">
        <p14:creationId xmlns:p14="http://schemas.microsoft.com/office/powerpoint/2010/main" val="24763831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Implement redundancy to ensure that there are backup components available in case of failures.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Replication</a:t>
            </a:r>
            <a:r>
              <a:rPr lang="en-US" b="0" u="none" dirty="0"/>
              <a:t>: Replicate messages and components across multiple nodes or data centers to ensure availability and continuity.</a:t>
            </a:r>
          </a:p>
          <a:p>
            <a:pPr marL="171450" indent="-171450">
              <a:buFont typeface="Arial" panose="020B0604020202020204" pitchFamily="34" charset="0"/>
              <a:buChar char="•"/>
            </a:pPr>
            <a:r>
              <a:rPr lang="en-US" b="1" u="none" dirty="0"/>
              <a:t>Failover Mechanisms</a:t>
            </a:r>
            <a:r>
              <a:rPr lang="en-US" b="0" u="none" dirty="0"/>
              <a:t>: Set up failover mechanisms to automatically switch to backup components in case of failures.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Enhances system resilience and ensures continuous operation even in the event of failure.</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6</a:t>
            </a:fld>
            <a:endParaRPr lang="en-US"/>
          </a:p>
        </p:txBody>
      </p:sp>
    </p:spTree>
    <p:extLst>
      <p:ext uri="{BB962C8B-B14F-4D97-AF65-F5344CB8AC3E}">
        <p14:creationId xmlns:p14="http://schemas.microsoft.com/office/powerpoint/2010/main" val="400243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 and implement strategies for recovering from major failures and disasters.</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Data Backups</a:t>
            </a:r>
            <a:r>
              <a:rPr lang="en-US" b="0" u="none" dirty="0"/>
              <a:t>: Regularly back up data and messages to secure, off-site locations.</a:t>
            </a:r>
          </a:p>
          <a:p>
            <a:pPr marL="171450" indent="-171450">
              <a:buFont typeface="Arial" panose="020B0604020202020204" pitchFamily="34" charset="0"/>
              <a:buChar char="•"/>
            </a:pPr>
            <a:r>
              <a:rPr lang="en-US" b="1" u="none" dirty="0"/>
              <a:t>Recovery Plans</a:t>
            </a:r>
            <a:r>
              <a:rPr lang="en-US" b="0" u="none" dirty="0"/>
              <a:t>: Develop and test disaster recovery plans to ensure a swift and organized response to major incidents.</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Minimizes downtime and data loss, ensuring quick recovery from disasters.</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7</a:t>
            </a:fld>
            <a:endParaRPr lang="en-US"/>
          </a:p>
        </p:txBody>
      </p:sp>
    </p:spTree>
    <p:extLst>
      <p:ext uri="{BB962C8B-B14F-4D97-AF65-F5344CB8AC3E}">
        <p14:creationId xmlns:p14="http://schemas.microsoft.com/office/powerpoint/2010/main" val="13599926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5F045-E7F8-1934-76CB-97110FE8EC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A90D48-A8B3-2DFC-A720-119269A38C0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4393370-AA21-730D-3001-07EFCCA5BA06}"/>
              </a:ext>
            </a:extLst>
          </p:cNvPr>
          <p:cNvSpPr>
            <a:spLocks noGrp="1"/>
          </p:cNvSpPr>
          <p:nvPr>
            <p:ph type="body" idx="1"/>
          </p:nvPr>
        </p:nvSpPr>
        <p:spPr/>
        <p:txBody>
          <a:bodyPr/>
          <a:lstStyle/>
          <a:p>
            <a:r>
              <a:rPr lang="en-US" dirty="0"/>
              <a:t>In distributed messaging systems, it is crucial to design for scenarios where some components may fail while other continues to operate. Handling partial failures effectively ensures that the system can maintain service continuity and degrade gracefully, rather than experience complete outages. Techniques such as graceful degradation, service isolation, and implementing retry and timeout policies help manage these partial failures, allowing the system to recover and continue functioning with minimal disruption.</a:t>
            </a:r>
          </a:p>
        </p:txBody>
      </p:sp>
      <p:sp>
        <p:nvSpPr>
          <p:cNvPr id="4" name="Slide Number Placeholder 3">
            <a:extLst>
              <a:ext uri="{FF2B5EF4-FFF2-40B4-BE49-F238E27FC236}">
                <a16:creationId xmlns:a16="http://schemas.microsoft.com/office/drawing/2014/main" id="{2A0F105B-3A81-DC77-23F0-E25F8C818D8A}"/>
              </a:ext>
            </a:extLst>
          </p:cNvPr>
          <p:cNvSpPr>
            <a:spLocks noGrp="1"/>
          </p:cNvSpPr>
          <p:nvPr>
            <p:ph type="sldNum" sz="quarter" idx="5"/>
          </p:nvPr>
        </p:nvSpPr>
        <p:spPr/>
        <p:txBody>
          <a:bodyPr/>
          <a:lstStyle/>
          <a:p>
            <a:fld id="{32F9F603-1C3D-4282-A126-C2403FB1CBBF}" type="slidenum">
              <a:rPr lang="en-US" smtClean="0"/>
              <a:t>8</a:t>
            </a:fld>
            <a:endParaRPr lang="en-US"/>
          </a:p>
        </p:txBody>
      </p:sp>
    </p:spTree>
    <p:extLst>
      <p:ext uri="{BB962C8B-B14F-4D97-AF65-F5344CB8AC3E}">
        <p14:creationId xmlns:p14="http://schemas.microsoft.com/office/powerpoint/2010/main" val="2764536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Design the system to continue functioning, albeit with reduced capacity, when some components fail.</a:t>
            </a:r>
          </a:p>
          <a:p>
            <a:endParaRPr lang="en-US" dirty="0"/>
          </a:p>
          <a:p>
            <a:r>
              <a:rPr lang="en-US" b="1" u="sng" dirty="0"/>
              <a:t>Techniques</a:t>
            </a:r>
            <a:endParaRPr lang="en-US" b="0" u="none" dirty="0"/>
          </a:p>
          <a:p>
            <a:pPr marL="171450" indent="-171450">
              <a:buFont typeface="Arial" panose="020B0604020202020204" pitchFamily="34" charset="0"/>
              <a:buChar char="•"/>
            </a:pPr>
            <a:r>
              <a:rPr lang="en-US" b="1" u="none" dirty="0"/>
              <a:t>Service Isolation</a:t>
            </a:r>
            <a:r>
              <a:rPr lang="en-US" b="0" u="none" dirty="0"/>
              <a:t>: Isolate failing components to prevent them from affecting the entire system.</a:t>
            </a:r>
          </a:p>
          <a:p>
            <a:pPr marL="171450" indent="-171450">
              <a:buFont typeface="Arial" panose="020B0604020202020204" pitchFamily="34" charset="0"/>
              <a:buChar char="•"/>
            </a:pPr>
            <a:r>
              <a:rPr lang="en-US" b="1" u="none" dirty="0"/>
              <a:t>Fallback Strategies</a:t>
            </a:r>
            <a:r>
              <a:rPr lang="en-US" b="0" u="none" dirty="0"/>
              <a:t>: Implement fallback strategies to handle requests when primary services are unavailable.</a:t>
            </a:r>
          </a:p>
          <a:p>
            <a:pPr marL="171450" indent="-171450">
              <a:buFont typeface="Arial" panose="020B0604020202020204" pitchFamily="34" charset="0"/>
              <a:buChar char="•"/>
            </a:pPr>
            <a:endParaRPr lang="en-US" b="0" u="none" dirty="0"/>
          </a:p>
          <a:p>
            <a:pPr marL="0" indent="0">
              <a:buFont typeface="Arial" panose="020B0604020202020204" pitchFamily="34" charset="0"/>
              <a:buNone/>
            </a:pPr>
            <a:r>
              <a:rPr lang="en-US" b="1" u="sng" dirty="0"/>
              <a:t>Benefits</a:t>
            </a:r>
            <a:endParaRPr lang="en-US" b="0" u="none" dirty="0"/>
          </a:p>
          <a:p>
            <a:pPr marL="0" indent="0">
              <a:buFont typeface="Arial" panose="020B0604020202020204" pitchFamily="34" charset="0"/>
              <a:buNone/>
            </a:pPr>
            <a:r>
              <a:rPr lang="en-US" b="0" u="none" dirty="0"/>
              <a:t>Ensures that the system remains operational even when some components fail, maintaining service continuity.</a:t>
            </a:r>
            <a:endParaRPr lang="en-US" b="1" u="sng" dirty="0"/>
          </a:p>
        </p:txBody>
      </p:sp>
      <p:sp>
        <p:nvSpPr>
          <p:cNvPr id="4" name="Slide Number Placeholder 3"/>
          <p:cNvSpPr>
            <a:spLocks noGrp="1"/>
          </p:cNvSpPr>
          <p:nvPr>
            <p:ph type="sldNum" sz="quarter" idx="5"/>
          </p:nvPr>
        </p:nvSpPr>
        <p:spPr/>
        <p:txBody>
          <a:bodyPr/>
          <a:lstStyle/>
          <a:p>
            <a:fld id="{32F9F603-1C3D-4282-A126-C2403FB1CBBF}" type="slidenum">
              <a:rPr lang="en-US" smtClean="0"/>
              <a:t>9</a:t>
            </a:fld>
            <a:endParaRPr lang="en-US"/>
          </a:p>
        </p:txBody>
      </p:sp>
    </p:spTree>
    <p:extLst>
      <p:ext uri="{BB962C8B-B14F-4D97-AF65-F5344CB8AC3E}">
        <p14:creationId xmlns:p14="http://schemas.microsoft.com/office/powerpoint/2010/main" val="13431657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0043B-6224-465D-0F7B-4852EE2CA5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8579079-944B-0095-130F-3278D6BDA5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38266783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053471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bg>
      <p:bgPr>
        <a:blipFill dpi="0" rotWithShape="1">
          <a:blip r:embed="rId2">
            <a:alphaModFix amt="50000"/>
            <a:lum/>
          </a:blip>
          <a:srcRect/>
          <a:stretch>
            <a:fillRect t="-1000" b="-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224046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DA30CA-596E-9F1D-F9FF-940D0F445A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3C9D81-DD48-8ACD-F4AE-ACB15ED02B1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977065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alphaModFix amt="40000"/>
            <a:lum/>
          </a:blip>
          <a:srcRect/>
          <a:stretch>
            <a:fillRect t="-1000" b="-1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98EAEC-B95C-65BC-4502-7D97E3C0AF7E}"/>
              </a:ext>
            </a:extLst>
          </p:cNvPr>
          <p:cNvSpPr>
            <a:spLocks noGrp="1"/>
          </p:cNvSpPr>
          <p:nvPr>
            <p:ph type="title"/>
          </p:nvPr>
        </p:nvSpPr>
        <p:spPr>
          <a:xfrm>
            <a:off x="831850" y="1709738"/>
            <a:ext cx="10515600" cy="2852737"/>
          </a:xfrm>
        </p:spPr>
        <p:txBody>
          <a:bodyPr anchor="b"/>
          <a:lstStyle>
            <a:lvl1pPr>
              <a:defRPr sz="6000">
                <a:solidFill>
                  <a:srgbClr val="DC2626"/>
                </a:solidFill>
              </a:defRPr>
            </a:lvl1pPr>
          </a:lstStyle>
          <a:p>
            <a:r>
              <a:rPr lang="en-US" dirty="0"/>
              <a:t>Click to edit Master title style</a:t>
            </a:r>
          </a:p>
        </p:txBody>
      </p:sp>
      <p:sp>
        <p:nvSpPr>
          <p:cNvPr id="3" name="Text Placeholder 2">
            <a:extLst>
              <a:ext uri="{FF2B5EF4-FFF2-40B4-BE49-F238E27FC236}">
                <a16:creationId xmlns:a16="http://schemas.microsoft.com/office/drawing/2014/main" id="{E366EA22-1829-9873-41BB-2AC84387A13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Tree>
    <p:extLst>
      <p:ext uri="{BB962C8B-B14F-4D97-AF65-F5344CB8AC3E}">
        <p14:creationId xmlns:p14="http://schemas.microsoft.com/office/powerpoint/2010/main" val="418339862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99A05-1D32-B2BB-6DFD-5E8D0587F0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A0B571-2A63-6AAB-43A9-38283417290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B7DC5E-E2D6-9942-3C2B-7BD7FDAB63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4443959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669A1-55DC-DC50-87BF-D5BDB70AC27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77CA8FD-8E4B-DC37-0FA9-9CCB5049C2D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A4DE6B-8608-EC30-2A21-442ED52D53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D871EC2-6478-BAB1-9AFA-F0359376198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6B5CAE-6CFF-DF5F-15F6-D2944FD798D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1880934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EBE317-2F3D-7689-9B75-7823A6F4AE7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4305741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9853674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42F2DC-633B-7099-E55B-E7F0C97D42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DDF66C9-99F8-1F9A-FB0F-D6209572404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47B37DD-B752-0452-3037-99E6CF38BE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301058407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01AB9-C489-81EE-3666-C42F2F15461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7CC6C9B-AD44-2D57-249F-B432EA50061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05DCE6-1C6A-6470-4FD9-96DCECE4922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Tree>
    <p:extLst>
      <p:ext uri="{BB962C8B-B14F-4D97-AF65-F5344CB8AC3E}">
        <p14:creationId xmlns:p14="http://schemas.microsoft.com/office/powerpoint/2010/main" val="25900684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2473602-DAB9-2CE3-D538-F5E54C45D20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8CFA6F94-FC8D-2818-E06B-1C1361394C2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Box 7">
            <a:extLst>
              <a:ext uri="{FF2B5EF4-FFF2-40B4-BE49-F238E27FC236}">
                <a16:creationId xmlns:a16="http://schemas.microsoft.com/office/drawing/2014/main" id="{A0050781-B5CD-B274-A77F-5FEF2B5DDEF1}"/>
              </a:ext>
            </a:extLst>
          </p:cNvPr>
          <p:cNvSpPr txBox="1"/>
          <p:nvPr userDrawn="1"/>
        </p:nvSpPr>
        <p:spPr>
          <a:xfrm>
            <a:off x="3494649" y="6437735"/>
            <a:ext cx="5195013" cy="276999"/>
          </a:xfrm>
          <a:prstGeom prst="rect">
            <a:avLst/>
          </a:prstGeom>
          <a:noFill/>
        </p:spPr>
        <p:txBody>
          <a:bodyPr wrap="none" rtlCol="0">
            <a:spAutoFit/>
          </a:bodyPr>
          <a:lstStyle/>
          <a:p>
            <a:pPr algn="ctr"/>
            <a:r>
              <a:rPr lang="en-US" sz="1200" b="1" kern="1200" dirty="0">
                <a:solidFill>
                  <a:srgbClr val="6B7280"/>
                </a:solidFill>
                <a:latin typeface="+mn-lt"/>
                <a:ea typeface="+mn-ea"/>
                <a:cs typeface="+mn-cs"/>
              </a:rPr>
              <a:t>Unlock the Power of Messaging Patterns: Fundamentals of Messaging Patterns</a:t>
            </a:r>
          </a:p>
        </p:txBody>
      </p:sp>
    </p:spTree>
    <p:extLst>
      <p:ext uri="{BB962C8B-B14F-4D97-AF65-F5344CB8AC3E}">
        <p14:creationId xmlns:p14="http://schemas.microsoft.com/office/powerpoint/2010/main" val="28027234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rgbClr val="1E3A8A"/>
          </a:solidFill>
          <a:latin typeface="Kamerik205 8" panose="020B08030306000200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94843"/>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94843"/>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94843"/>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94843"/>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94843"/>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326732"/>
      </p:ext>
    </p:extLst>
  </p:cSld>
  <p:clrMap bg1="lt1" tx1="dk1" bg2="lt2" tx2="dk2" accent1="accent1" accent2="accent2" accent3="accent3" accent4="accent4" accent5="accent5" accent6="accent6" hlink="hlink" folHlink="folHlink"/>
  <p:sldLayoutIdLst>
    <p:sldLayoutId id="2147483659" r:id="rId1"/>
    <p:sldLayoutId id="2147483660" r:id="rId2"/>
  </p:sldLayoutIdLst>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EBBA23-1286-6A59-9D6A-EA1A5AA106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FDD19D-6187-F90D-2B81-7B407F91E1B9}"/>
              </a:ext>
            </a:extLst>
          </p:cNvPr>
          <p:cNvSpPr>
            <a:spLocks noGrp="1"/>
          </p:cNvSpPr>
          <p:nvPr>
            <p:ph type="title"/>
          </p:nvPr>
        </p:nvSpPr>
        <p:spPr/>
        <p:txBody>
          <a:bodyPr/>
          <a:lstStyle/>
          <a:p>
            <a:r>
              <a:rPr lang="en-US" dirty="0"/>
              <a:t>Fault Tolerance</a:t>
            </a:r>
          </a:p>
        </p:txBody>
      </p:sp>
      <p:sp>
        <p:nvSpPr>
          <p:cNvPr id="3" name="Text Placeholder 2">
            <a:extLst>
              <a:ext uri="{FF2B5EF4-FFF2-40B4-BE49-F238E27FC236}">
                <a16:creationId xmlns:a16="http://schemas.microsoft.com/office/drawing/2014/main" id="{1EF4053D-1493-8DA8-5BD4-9F9360A668A8}"/>
              </a:ext>
            </a:extLst>
          </p:cNvPr>
          <p:cNvSpPr>
            <a:spLocks noGrp="1"/>
          </p:cNvSpPr>
          <p:nvPr>
            <p:ph type="body" idx="1"/>
          </p:nvPr>
        </p:nvSpPr>
        <p:spPr/>
        <p:txBody>
          <a:bodyPr/>
          <a:lstStyle/>
          <a:p>
            <a:r>
              <a:rPr lang="en-US" dirty="0">
                <a:solidFill>
                  <a:srgbClr val="094843"/>
                </a:solidFill>
              </a:rPr>
              <a:t>Design Considerations</a:t>
            </a:r>
          </a:p>
        </p:txBody>
      </p:sp>
    </p:spTree>
    <p:extLst>
      <p:ext uri="{BB962C8B-B14F-4D97-AF65-F5344CB8AC3E}">
        <p14:creationId xmlns:p14="http://schemas.microsoft.com/office/powerpoint/2010/main" val="285551754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5B12BA-8576-7D20-FC7D-AE00AD1F2376}"/>
              </a:ext>
            </a:extLst>
          </p:cNvPr>
          <p:cNvSpPr>
            <a:spLocks noGrp="1"/>
          </p:cNvSpPr>
          <p:nvPr>
            <p:ph type="title"/>
          </p:nvPr>
        </p:nvSpPr>
        <p:spPr/>
        <p:txBody>
          <a:bodyPr/>
          <a:lstStyle/>
          <a:p>
            <a:r>
              <a:rPr lang="en-US" dirty="0"/>
              <a:t>Retry and Timeout Policies</a:t>
            </a:r>
          </a:p>
        </p:txBody>
      </p:sp>
      <p:pic>
        <p:nvPicPr>
          <p:cNvPr id="9" name="Content Placeholder 8">
            <a:extLst>
              <a:ext uri="{FF2B5EF4-FFF2-40B4-BE49-F238E27FC236}">
                <a16:creationId xmlns:a16="http://schemas.microsoft.com/office/drawing/2014/main" id="{E701E72A-42C4-65CB-9E2C-CBA78C13CF5D}"/>
              </a:ext>
            </a:extLst>
          </p:cNvPr>
          <p:cNvPicPr>
            <a:picLocks noGrp="1" noChangeAspect="1"/>
          </p:cNvPicPr>
          <p:nvPr>
            <p:ph sz="half" idx="1"/>
          </p:nvPr>
        </p:nvPicPr>
        <p:blipFill>
          <a:blip r:embed="rId3"/>
          <a:stretch>
            <a:fillRect/>
          </a:stretch>
        </p:blipFill>
        <p:spPr>
          <a:xfrm>
            <a:off x="838200" y="2507200"/>
            <a:ext cx="5181600" cy="2988187"/>
          </a:xfrm>
        </p:spPr>
      </p:pic>
      <p:sp>
        <p:nvSpPr>
          <p:cNvPr id="5" name="TextBox 4">
            <a:extLst>
              <a:ext uri="{FF2B5EF4-FFF2-40B4-BE49-F238E27FC236}">
                <a16:creationId xmlns:a16="http://schemas.microsoft.com/office/drawing/2014/main" id="{D9CC593A-F67D-408A-1FE6-69EDBF8D7335}"/>
              </a:ext>
            </a:extLst>
          </p:cNvPr>
          <p:cNvSpPr txBox="1"/>
          <p:nvPr/>
        </p:nvSpPr>
        <p:spPr>
          <a:xfrm>
            <a:off x="838200" y="1229023"/>
            <a:ext cx="5204182" cy="461665"/>
          </a:xfrm>
          <a:prstGeom prst="rect">
            <a:avLst/>
          </a:prstGeom>
          <a:noFill/>
        </p:spPr>
        <p:txBody>
          <a:bodyPr wrap="none" rtlCol="0">
            <a:spAutoFit/>
          </a:bodyPr>
          <a:lstStyle/>
          <a:p>
            <a:r>
              <a:rPr lang="en-US" sz="2400" b="1" dirty="0">
                <a:solidFill>
                  <a:srgbClr val="6B7280"/>
                </a:solidFill>
              </a:rPr>
              <a:t>Techniques for Handling Partial Failures</a:t>
            </a:r>
          </a:p>
        </p:txBody>
      </p:sp>
      <p:sp>
        <p:nvSpPr>
          <p:cNvPr id="6" name="Rectangle: Rounded Corners 5">
            <a:extLst>
              <a:ext uri="{FF2B5EF4-FFF2-40B4-BE49-F238E27FC236}">
                <a16:creationId xmlns:a16="http://schemas.microsoft.com/office/drawing/2014/main" id="{9A4F04AE-B1EE-D332-4971-E5AC2A9FAA14}"/>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Retry Logic</a:t>
            </a:r>
          </a:p>
        </p:txBody>
      </p:sp>
      <p:sp>
        <p:nvSpPr>
          <p:cNvPr id="7" name="Rectangle: Rounded Corners 6">
            <a:extLst>
              <a:ext uri="{FF2B5EF4-FFF2-40B4-BE49-F238E27FC236}">
                <a16:creationId xmlns:a16="http://schemas.microsoft.com/office/drawing/2014/main" id="{11B82BF5-0CEC-C5E4-B44D-F0B06DAE96C5}"/>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Timeouts</a:t>
            </a:r>
          </a:p>
        </p:txBody>
      </p:sp>
    </p:spTree>
    <p:extLst>
      <p:ext uri="{BB962C8B-B14F-4D97-AF65-F5344CB8AC3E}">
        <p14:creationId xmlns:p14="http://schemas.microsoft.com/office/powerpoint/2010/main" val="78232449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D3D862-6B65-2620-B2D4-2F2E295B9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5A00D1-5869-BCA3-296F-C31CDA380C9D}"/>
              </a:ext>
            </a:extLst>
          </p:cNvPr>
          <p:cNvSpPr>
            <a:spLocks noGrp="1"/>
          </p:cNvSpPr>
          <p:nvPr>
            <p:ph type="title"/>
          </p:nvPr>
        </p:nvSpPr>
        <p:spPr>
          <a:xfrm>
            <a:off x="2616868" y="2288089"/>
            <a:ext cx="6958263" cy="2281822"/>
          </a:xfrm>
        </p:spPr>
        <p:txBody>
          <a:bodyPr/>
          <a:lstStyle/>
          <a:p>
            <a:pPr algn="ctr"/>
            <a:r>
              <a:rPr lang="en-US" dirty="0"/>
              <a:t>Strategies for Ensuring System Resilience</a:t>
            </a:r>
          </a:p>
        </p:txBody>
      </p:sp>
    </p:spTree>
    <p:extLst>
      <p:ext uri="{BB962C8B-B14F-4D97-AF65-F5344CB8AC3E}">
        <p14:creationId xmlns:p14="http://schemas.microsoft.com/office/powerpoint/2010/main" val="159533286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AAC919-A95E-0FC4-DF30-6F06C2F1D145}"/>
              </a:ext>
            </a:extLst>
          </p:cNvPr>
          <p:cNvSpPr>
            <a:spLocks noGrp="1"/>
          </p:cNvSpPr>
          <p:nvPr>
            <p:ph type="title"/>
          </p:nvPr>
        </p:nvSpPr>
        <p:spPr/>
        <p:txBody>
          <a:bodyPr/>
          <a:lstStyle/>
          <a:p>
            <a:r>
              <a:rPr lang="en-US" dirty="0"/>
              <a:t>Monitoring and Alerting</a:t>
            </a:r>
          </a:p>
        </p:txBody>
      </p:sp>
      <p:pic>
        <p:nvPicPr>
          <p:cNvPr id="9" name="Content Placeholder 8">
            <a:extLst>
              <a:ext uri="{FF2B5EF4-FFF2-40B4-BE49-F238E27FC236}">
                <a16:creationId xmlns:a16="http://schemas.microsoft.com/office/drawing/2014/main" id="{5B3DF609-A18A-DD44-33B6-57EB37389DEC}"/>
              </a:ext>
            </a:extLst>
          </p:cNvPr>
          <p:cNvPicPr>
            <a:picLocks noGrp="1" noChangeAspect="1"/>
          </p:cNvPicPr>
          <p:nvPr>
            <p:ph sz="half" idx="1"/>
          </p:nvPr>
        </p:nvPicPr>
        <p:blipFill>
          <a:blip r:embed="rId3"/>
          <a:stretch>
            <a:fillRect/>
          </a:stretch>
        </p:blipFill>
        <p:spPr>
          <a:xfrm>
            <a:off x="1253331" y="1825625"/>
            <a:ext cx="4351338" cy="4351338"/>
          </a:xfrm>
        </p:spPr>
      </p:pic>
      <p:sp>
        <p:nvSpPr>
          <p:cNvPr id="5" name="TextBox 4">
            <a:extLst>
              <a:ext uri="{FF2B5EF4-FFF2-40B4-BE49-F238E27FC236}">
                <a16:creationId xmlns:a16="http://schemas.microsoft.com/office/drawing/2014/main" id="{6CD942D7-EFFE-4D20-AF74-F6798F1090C1}"/>
              </a:ext>
            </a:extLst>
          </p:cNvPr>
          <p:cNvSpPr txBox="1"/>
          <p:nvPr/>
        </p:nvSpPr>
        <p:spPr>
          <a:xfrm>
            <a:off x="838200" y="1229023"/>
            <a:ext cx="5204182" cy="461665"/>
          </a:xfrm>
          <a:prstGeom prst="rect">
            <a:avLst/>
          </a:prstGeom>
          <a:noFill/>
        </p:spPr>
        <p:txBody>
          <a:bodyPr wrap="none" rtlCol="0">
            <a:spAutoFit/>
          </a:bodyPr>
          <a:lstStyle/>
          <a:p>
            <a:r>
              <a:rPr lang="en-US" sz="2400" b="1" dirty="0">
                <a:solidFill>
                  <a:srgbClr val="6B7280"/>
                </a:solidFill>
              </a:rPr>
              <a:t>Techniques for Handling Partial Failures</a:t>
            </a:r>
          </a:p>
        </p:txBody>
      </p:sp>
      <p:sp>
        <p:nvSpPr>
          <p:cNvPr id="6" name="Rectangle: Rounded Corners 5">
            <a:extLst>
              <a:ext uri="{FF2B5EF4-FFF2-40B4-BE49-F238E27FC236}">
                <a16:creationId xmlns:a16="http://schemas.microsoft.com/office/drawing/2014/main" id="{0F6F26AA-9502-B02B-DE02-203B59DC6701}"/>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Health Checks</a:t>
            </a:r>
          </a:p>
        </p:txBody>
      </p:sp>
      <p:sp>
        <p:nvSpPr>
          <p:cNvPr id="7" name="Rectangle: Rounded Corners 6">
            <a:extLst>
              <a:ext uri="{FF2B5EF4-FFF2-40B4-BE49-F238E27FC236}">
                <a16:creationId xmlns:a16="http://schemas.microsoft.com/office/drawing/2014/main" id="{141FB3D0-E408-6D67-B354-FA37ED8D43B8}"/>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Automated Alerts</a:t>
            </a:r>
          </a:p>
        </p:txBody>
      </p:sp>
    </p:spTree>
    <p:extLst>
      <p:ext uri="{BB962C8B-B14F-4D97-AF65-F5344CB8AC3E}">
        <p14:creationId xmlns:p14="http://schemas.microsoft.com/office/powerpoint/2010/main" val="137822900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D3B49-FC39-AD3B-5B4B-EB3DFA05A270}"/>
              </a:ext>
            </a:extLst>
          </p:cNvPr>
          <p:cNvSpPr>
            <a:spLocks noGrp="1"/>
          </p:cNvSpPr>
          <p:nvPr>
            <p:ph type="title"/>
          </p:nvPr>
        </p:nvSpPr>
        <p:spPr/>
        <p:txBody>
          <a:bodyPr/>
          <a:lstStyle/>
          <a:p>
            <a:r>
              <a:rPr lang="en-US" dirty="0"/>
              <a:t>Load Balancing and Scaling</a:t>
            </a:r>
          </a:p>
        </p:txBody>
      </p:sp>
      <p:sp>
        <p:nvSpPr>
          <p:cNvPr id="3" name="Content Placeholder 2">
            <a:extLst>
              <a:ext uri="{FF2B5EF4-FFF2-40B4-BE49-F238E27FC236}">
                <a16:creationId xmlns:a16="http://schemas.microsoft.com/office/drawing/2014/main" id="{06BC4DF8-87B6-4395-14A4-9C7E13423FF0}"/>
              </a:ext>
            </a:extLst>
          </p:cNvPr>
          <p:cNvSpPr>
            <a:spLocks noGrp="1"/>
          </p:cNvSpPr>
          <p:nvPr>
            <p:ph sz="half" idx="1"/>
          </p:nvPr>
        </p:nvSpPr>
        <p:spPr/>
        <p:txBody>
          <a:bodyPr/>
          <a:lstStyle/>
          <a:p>
            <a:endParaRPr lang="en-US"/>
          </a:p>
        </p:txBody>
      </p:sp>
      <p:sp>
        <p:nvSpPr>
          <p:cNvPr id="5" name="TextBox 4">
            <a:extLst>
              <a:ext uri="{FF2B5EF4-FFF2-40B4-BE49-F238E27FC236}">
                <a16:creationId xmlns:a16="http://schemas.microsoft.com/office/drawing/2014/main" id="{E743C1F2-99C5-4DB5-B842-5A9EFEFAB18D}"/>
              </a:ext>
            </a:extLst>
          </p:cNvPr>
          <p:cNvSpPr txBox="1"/>
          <p:nvPr/>
        </p:nvSpPr>
        <p:spPr>
          <a:xfrm>
            <a:off x="838200" y="1229023"/>
            <a:ext cx="5204182" cy="461665"/>
          </a:xfrm>
          <a:prstGeom prst="rect">
            <a:avLst/>
          </a:prstGeom>
          <a:noFill/>
        </p:spPr>
        <p:txBody>
          <a:bodyPr wrap="none" rtlCol="0">
            <a:spAutoFit/>
          </a:bodyPr>
          <a:lstStyle/>
          <a:p>
            <a:r>
              <a:rPr lang="en-US" sz="2400" b="1" dirty="0">
                <a:solidFill>
                  <a:srgbClr val="6B7280"/>
                </a:solidFill>
              </a:rPr>
              <a:t>Techniques for Handling Partial Failures</a:t>
            </a:r>
          </a:p>
        </p:txBody>
      </p:sp>
      <p:sp>
        <p:nvSpPr>
          <p:cNvPr id="6" name="Rectangle: Rounded Corners 5">
            <a:extLst>
              <a:ext uri="{FF2B5EF4-FFF2-40B4-BE49-F238E27FC236}">
                <a16:creationId xmlns:a16="http://schemas.microsoft.com/office/drawing/2014/main" id="{89823808-8151-CD06-08B6-50980A9A1184}"/>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Dynamic Scaling</a:t>
            </a:r>
          </a:p>
        </p:txBody>
      </p:sp>
      <p:sp>
        <p:nvSpPr>
          <p:cNvPr id="7" name="Rectangle: Rounded Corners 6">
            <a:extLst>
              <a:ext uri="{FF2B5EF4-FFF2-40B4-BE49-F238E27FC236}">
                <a16:creationId xmlns:a16="http://schemas.microsoft.com/office/drawing/2014/main" id="{5A605C6B-43AA-7F3B-9320-ED9117A71065}"/>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Load Distribution</a:t>
            </a:r>
          </a:p>
        </p:txBody>
      </p:sp>
    </p:spTree>
    <p:extLst>
      <p:ext uri="{BB962C8B-B14F-4D97-AF65-F5344CB8AC3E}">
        <p14:creationId xmlns:p14="http://schemas.microsoft.com/office/powerpoint/2010/main" val="281653763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94D2F2-83E1-B2D4-E0C0-15DE17A27D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1CFC12-640A-9EF9-3937-CC0FEA797124}"/>
              </a:ext>
            </a:extLst>
          </p:cNvPr>
          <p:cNvSpPr>
            <a:spLocks noGrp="1"/>
          </p:cNvSpPr>
          <p:nvPr>
            <p:ph type="title"/>
          </p:nvPr>
        </p:nvSpPr>
        <p:spPr/>
        <p:txBody>
          <a:bodyPr/>
          <a:lstStyle/>
          <a:p>
            <a:r>
              <a:rPr lang="en-US" dirty="0"/>
              <a:t>Recap: Fault Tolerance</a:t>
            </a:r>
          </a:p>
        </p:txBody>
      </p:sp>
      <p:sp>
        <p:nvSpPr>
          <p:cNvPr id="7" name="Rectangle: Rounded Corners 6">
            <a:extLst>
              <a:ext uri="{FF2B5EF4-FFF2-40B4-BE49-F238E27FC236}">
                <a16:creationId xmlns:a16="http://schemas.microsoft.com/office/drawing/2014/main" id="{8591F3F5-C251-842B-F63F-F4482E7D6F5E}"/>
              </a:ext>
            </a:extLst>
          </p:cNvPr>
          <p:cNvSpPr/>
          <p:nvPr/>
        </p:nvSpPr>
        <p:spPr>
          <a:xfrm>
            <a:off x="818707" y="2530549"/>
            <a:ext cx="2998381" cy="121211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Redundancy and Disaster Recovery</a:t>
            </a:r>
          </a:p>
        </p:txBody>
      </p:sp>
      <p:sp>
        <p:nvSpPr>
          <p:cNvPr id="8" name="Rectangle: Rounded Corners 7">
            <a:extLst>
              <a:ext uri="{FF2B5EF4-FFF2-40B4-BE49-F238E27FC236}">
                <a16:creationId xmlns:a16="http://schemas.microsoft.com/office/drawing/2014/main" id="{03A69663-9D84-1486-5CEB-2B1789D5F371}"/>
              </a:ext>
            </a:extLst>
          </p:cNvPr>
          <p:cNvSpPr/>
          <p:nvPr/>
        </p:nvSpPr>
        <p:spPr>
          <a:xfrm>
            <a:off x="4596809" y="2530549"/>
            <a:ext cx="2998381" cy="121211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Handling Partial Failures</a:t>
            </a:r>
          </a:p>
        </p:txBody>
      </p:sp>
      <p:sp>
        <p:nvSpPr>
          <p:cNvPr id="9" name="Rectangle: Rounded Corners 8">
            <a:extLst>
              <a:ext uri="{FF2B5EF4-FFF2-40B4-BE49-F238E27FC236}">
                <a16:creationId xmlns:a16="http://schemas.microsoft.com/office/drawing/2014/main" id="{3E0C82A3-1F4B-C115-39E4-99FBE8F1FD91}"/>
              </a:ext>
            </a:extLst>
          </p:cNvPr>
          <p:cNvSpPr/>
          <p:nvPr/>
        </p:nvSpPr>
        <p:spPr>
          <a:xfrm>
            <a:off x="8355419" y="2530549"/>
            <a:ext cx="2998381" cy="1212111"/>
          </a:xfrm>
          <a:prstGeom prst="roundRect">
            <a:avLst/>
          </a:prstGeom>
          <a:solidFill>
            <a:srgbClr val="92D05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System Resilience</a:t>
            </a:r>
          </a:p>
        </p:txBody>
      </p:sp>
    </p:spTree>
    <p:extLst>
      <p:ext uri="{BB962C8B-B14F-4D97-AF65-F5344CB8AC3E}">
        <p14:creationId xmlns:p14="http://schemas.microsoft.com/office/powerpoint/2010/main" val="371330528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75DEF-DA26-21E0-3269-F5F3A98C9464}"/>
              </a:ext>
            </a:extLst>
          </p:cNvPr>
          <p:cNvSpPr>
            <a:spLocks noGrp="1"/>
          </p:cNvSpPr>
          <p:nvPr>
            <p:ph type="title"/>
          </p:nvPr>
        </p:nvSpPr>
        <p:spPr>
          <a:xfrm>
            <a:off x="2616868" y="2288089"/>
            <a:ext cx="6958263" cy="2281822"/>
          </a:xfrm>
        </p:spPr>
        <p:txBody>
          <a:bodyPr/>
          <a:lstStyle/>
          <a:p>
            <a:pPr algn="ctr"/>
            <a:r>
              <a:rPr lang="en-US" dirty="0"/>
              <a:t>Designing for Fault Tolerance and Disaster Recovery</a:t>
            </a:r>
          </a:p>
        </p:txBody>
      </p:sp>
    </p:spTree>
    <p:extLst>
      <p:ext uri="{BB962C8B-B14F-4D97-AF65-F5344CB8AC3E}">
        <p14:creationId xmlns:p14="http://schemas.microsoft.com/office/powerpoint/2010/main" val="3826513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E11B08-930E-526A-02EA-5B2D81B5484A}"/>
              </a:ext>
            </a:extLst>
          </p:cNvPr>
          <p:cNvSpPr>
            <a:spLocks noGrp="1"/>
          </p:cNvSpPr>
          <p:nvPr>
            <p:ph type="title"/>
          </p:nvPr>
        </p:nvSpPr>
        <p:spPr/>
        <p:txBody>
          <a:bodyPr/>
          <a:lstStyle/>
          <a:p>
            <a:r>
              <a:rPr lang="en-US" dirty="0"/>
              <a:t>Biggest Outage in Years</a:t>
            </a:r>
          </a:p>
        </p:txBody>
      </p:sp>
      <p:pic>
        <p:nvPicPr>
          <p:cNvPr id="3" name="Picture 2">
            <a:extLst>
              <a:ext uri="{FF2B5EF4-FFF2-40B4-BE49-F238E27FC236}">
                <a16:creationId xmlns:a16="http://schemas.microsoft.com/office/drawing/2014/main" id="{C11C715A-5FFA-807E-EC49-4C5CB7499E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7855" y="2270660"/>
            <a:ext cx="5196290" cy="2316679"/>
          </a:xfrm>
          <a:prstGeom prst="rect">
            <a:avLst/>
          </a:prstGeom>
        </p:spPr>
      </p:pic>
    </p:spTree>
    <p:extLst>
      <p:ext uri="{BB962C8B-B14F-4D97-AF65-F5344CB8AC3E}">
        <p14:creationId xmlns:p14="http://schemas.microsoft.com/office/powerpoint/2010/main" val="152878193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4EF2AB-02EB-03BF-6D8D-5BD65ACADD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1B26A3-D22C-5F04-B37D-CB2D0882B8E0}"/>
              </a:ext>
            </a:extLst>
          </p:cNvPr>
          <p:cNvSpPr>
            <a:spLocks noGrp="1"/>
          </p:cNvSpPr>
          <p:nvPr>
            <p:ph type="title"/>
          </p:nvPr>
        </p:nvSpPr>
        <p:spPr/>
        <p:txBody>
          <a:bodyPr/>
          <a:lstStyle/>
          <a:p>
            <a:r>
              <a:rPr lang="en-US" dirty="0"/>
              <a:t>Biggest Outage in Years</a:t>
            </a:r>
          </a:p>
        </p:txBody>
      </p:sp>
      <p:pic>
        <p:nvPicPr>
          <p:cNvPr id="3" name="Picture 2">
            <a:extLst>
              <a:ext uri="{FF2B5EF4-FFF2-40B4-BE49-F238E27FC236}">
                <a16:creationId xmlns:a16="http://schemas.microsoft.com/office/drawing/2014/main" id="{541626A1-4CF9-9948-CD77-64324EDE22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70660"/>
            <a:ext cx="5196290" cy="2316679"/>
          </a:xfrm>
          <a:prstGeom prst="rect">
            <a:avLst/>
          </a:prstGeom>
        </p:spPr>
      </p:pic>
      <p:pic>
        <p:nvPicPr>
          <p:cNvPr id="5" name="Picture 4">
            <a:extLst>
              <a:ext uri="{FF2B5EF4-FFF2-40B4-BE49-F238E27FC236}">
                <a16:creationId xmlns:a16="http://schemas.microsoft.com/office/drawing/2014/main" id="{CB0BFD95-5F8C-F4C3-8097-6F38B8707B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54453" y="2162174"/>
            <a:ext cx="4514850" cy="2533650"/>
          </a:xfrm>
          <a:prstGeom prst="rect">
            <a:avLst/>
          </a:prstGeom>
        </p:spPr>
      </p:pic>
    </p:spTree>
    <p:extLst>
      <p:ext uri="{BB962C8B-B14F-4D97-AF65-F5344CB8AC3E}">
        <p14:creationId xmlns:p14="http://schemas.microsoft.com/office/powerpoint/2010/main" val="123839725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EEAF20-BAF8-6117-51D1-CEBCD74B9E7E}"/>
              </a:ext>
            </a:extLst>
          </p:cNvPr>
          <p:cNvSpPr>
            <a:spLocks noGrp="1"/>
          </p:cNvSpPr>
          <p:nvPr>
            <p:ph type="title"/>
          </p:nvPr>
        </p:nvSpPr>
        <p:spPr/>
        <p:txBody>
          <a:bodyPr/>
          <a:lstStyle/>
          <a:p>
            <a:r>
              <a:rPr lang="en-US" dirty="0"/>
              <a:t>Delta’s Issues</a:t>
            </a:r>
          </a:p>
        </p:txBody>
      </p:sp>
      <p:pic>
        <p:nvPicPr>
          <p:cNvPr id="4" name="Picture 3">
            <a:extLst>
              <a:ext uri="{FF2B5EF4-FFF2-40B4-BE49-F238E27FC236}">
                <a16:creationId xmlns:a16="http://schemas.microsoft.com/office/drawing/2014/main" id="{A457990D-5A2C-F3AA-A143-AAE124CD8B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2698" y="2162174"/>
            <a:ext cx="4514850" cy="2533650"/>
          </a:xfrm>
          <a:prstGeom prst="rect">
            <a:avLst/>
          </a:prstGeom>
        </p:spPr>
      </p:pic>
      <p:pic>
        <p:nvPicPr>
          <p:cNvPr id="6" name="Picture 5">
            <a:extLst>
              <a:ext uri="{FF2B5EF4-FFF2-40B4-BE49-F238E27FC236}">
                <a16:creationId xmlns:a16="http://schemas.microsoft.com/office/drawing/2014/main" id="{34E1028A-D758-C309-95C4-BACB1DA876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6060" y="1414912"/>
            <a:ext cx="6041051" cy="4028173"/>
          </a:xfrm>
          <a:prstGeom prst="rect">
            <a:avLst/>
          </a:prstGeom>
        </p:spPr>
      </p:pic>
      <p:sp>
        <p:nvSpPr>
          <p:cNvPr id="7" name="Rectangle: Rounded Corners 6">
            <a:extLst>
              <a:ext uri="{FF2B5EF4-FFF2-40B4-BE49-F238E27FC236}">
                <a16:creationId xmlns:a16="http://schemas.microsoft.com/office/drawing/2014/main" id="{156A9628-D9BC-EFDF-855B-E3FCEE628155}"/>
              </a:ext>
            </a:extLst>
          </p:cNvPr>
          <p:cNvSpPr/>
          <p:nvPr/>
        </p:nvSpPr>
        <p:spPr>
          <a:xfrm>
            <a:off x="5224913" y="5729438"/>
            <a:ext cx="1742173" cy="61120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0C0C"/>
                </a:solidFill>
              </a:rPr>
              <a:t>Slow Recovery Process</a:t>
            </a:r>
          </a:p>
        </p:txBody>
      </p:sp>
      <p:sp>
        <p:nvSpPr>
          <p:cNvPr id="8" name="Rectangle: Rounded Corners 7">
            <a:extLst>
              <a:ext uri="{FF2B5EF4-FFF2-40B4-BE49-F238E27FC236}">
                <a16:creationId xmlns:a16="http://schemas.microsoft.com/office/drawing/2014/main" id="{72600994-5FCA-9577-FFA7-4F8A2257D0FA}"/>
              </a:ext>
            </a:extLst>
          </p:cNvPr>
          <p:cNvSpPr/>
          <p:nvPr/>
        </p:nvSpPr>
        <p:spPr>
          <a:xfrm>
            <a:off x="2903621" y="5729438"/>
            <a:ext cx="1742173" cy="61120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0C0C"/>
                </a:solidFill>
              </a:rPr>
              <a:t>Lack of Redundancy</a:t>
            </a:r>
          </a:p>
        </p:txBody>
      </p:sp>
      <p:sp>
        <p:nvSpPr>
          <p:cNvPr id="9" name="Rectangle: Rounded Corners 8">
            <a:extLst>
              <a:ext uri="{FF2B5EF4-FFF2-40B4-BE49-F238E27FC236}">
                <a16:creationId xmlns:a16="http://schemas.microsoft.com/office/drawing/2014/main" id="{BC575C36-6C5F-1A07-4063-4FFE307144CC}"/>
              </a:ext>
            </a:extLst>
          </p:cNvPr>
          <p:cNvSpPr/>
          <p:nvPr/>
        </p:nvSpPr>
        <p:spPr>
          <a:xfrm>
            <a:off x="7546206" y="5729438"/>
            <a:ext cx="1742173" cy="61120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0C0C"/>
                </a:solidFill>
              </a:rPr>
              <a:t>Communication Challenges</a:t>
            </a:r>
          </a:p>
        </p:txBody>
      </p:sp>
      <p:sp>
        <p:nvSpPr>
          <p:cNvPr id="10" name="Rectangle: Rounded Corners 9">
            <a:extLst>
              <a:ext uri="{FF2B5EF4-FFF2-40B4-BE49-F238E27FC236}">
                <a16:creationId xmlns:a16="http://schemas.microsoft.com/office/drawing/2014/main" id="{4EC9B6E2-16B4-A42D-4419-F3D21BA9A7A7}"/>
              </a:ext>
            </a:extLst>
          </p:cNvPr>
          <p:cNvSpPr/>
          <p:nvPr/>
        </p:nvSpPr>
        <p:spPr>
          <a:xfrm>
            <a:off x="9867499" y="5718978"/>
            <a:ext cx="1742173" cy="61120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0C0C"/>
                </a:solidFill>
              </a:rPr>
              <a:t>Operational </a:t>
            </a:r>
            <a:r>
              <a:rPr lang="en-US" dirty="0" err="1">
                <a:solidFill>
                  <a:srgbClr val="0C0C0C"/>
                </a:solidFill>
              </a:rPr>
              <a:t>Distruption</a:t>
            </a:r>
            <a:endParaRPr lang="en-US" dirty="0">
              <a:solidFill>
                <a:srgbClr val="0C0C0C"/>
              </a:solidFill>
            </a:endParaRPr>
          </a:p>
        </p:txBody>
      </p:sp>
      <p:sp>
        <p:nvSpPr>
          <p:cNvPr id="11" name="Rectangle: Rounded Corners 10">
            <a:extLst>
              <a:ext uri="{FF2B5EF4-FFF2-40B4-BE49-F238E27FC236}">
                <a16:creationId xmlns:a16="http://schemas.microsoft.com/office/drawing/2014/main" id="{DFD68C3F-3E9F-AA2B-0ED5-7E4EC419E34D}"/>
              </a:ext>
            </a:extLst>
          </p:cNvPr>
          <p:cNvSpPr/>
          <p:nvPr/>
        </p:nvSpPr>
        <p:spPr>
          <a:xfrm>
            <a:off x="582328" y="5691780"/>
            <a:ext cx="1742173" cy="611206"/>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C0C0C"/>
                </a:solidFill>
              </a:rPr>
              <a:t>Single Point of Failure</a:t>
            </a:r>
          </a:p>
        </p:txBody>
      </p:sp>
    </p:spTree>
    <p:extLst>
      <p:ext uri="{BB962C8B-B14F-4D97-AF65-F5344CB8AC3E}">
        <p14:creationId xmlns:p14="http://schemas.microsoft.com/office/powerpoint/2010/main" val="186537980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5EAAC8-666E-EFFC-6428-BD8407B8BDBD}"/>
              </a:ext>
            </a:extLst>
          </p:cNvPr>
          <p:cNvSpPr>
            <a:spLocks noGrp="1"/>
          </p:cNvSpPr>
          <p:nvPr>
            <p:ph type="title"/>
          </p:nvPr>
        </p:nvSpPr>
        <p:spPr/>
        <p:txBody>
          <a:bodyPr/>
          <a:lstStyle/>
          <a:p>
            <a:r>
              <a:rPr lang="en-US" dirty="0"/>
              <a:t>Redundancy</a:t>
            </a:r>
          </a:p>
        </p:txBody>
      </p:sp>
      <p:pic>
        <p:nvPicPr>
          <p:cNvPr id="7" name="Content Placeholder 6">
            <a:extLst>
              <a:ext uri="{FF2B5EF4-FFF2-40B4-BE49-F238E27FC236}">
                <a16:creationId xmlns:a16="http://schemas.microsoft.com/office/drawing/2014/main" id="{922C5119-1F61-A8EC-DAAB-43AFDED2636B}"/>
              </a:ext>
            </a:extLst>
          </p:cNvPr>
          <p:cNvPicPr>
            <a:picLocks noGrp="1" noChangeAspect="1"/>
          </p:cNvPicPr>
          <p:nvPr>
            <p:ph sz="half" idx="1"/>
          </p:nvPr>
        </p:nvPicPr>
        <p:blipFill>
          <a:blip r:embed="rId3"/>
          <a:stretch>
            <a:fillRect/>
          </a:stretch>
        </p:blipFill>
        <p:spPr>
          <a:xfrm>
            <a:off x="838200" y="2058194"/>
            <a:ext cx="5181600" cy="3886200"/>
          </a:xfrm>
        </p:spPr>
      </p:pic>
      <p:sp>
        <p:nvSpPr>
          <p:cNvPr id="5" name="TextBox 4">
            <a:extLst>
              <a:ext uri="{FF2B5EF4-FFF2-40B4-BE49-F238E27FC236}">
                <a16:creationId xmlns:a16="http://schemas.microsoft.com/office/drawing/2014/main" id="{799E4140-28D3-D5E6-F47C-A6A176F8603E}"/>
              </a:ext>
            </a:extLst>
          </p:cNvPr>
          <p:cNvSpPr txBox="1"/>
          <p:nvPr/>
        </p:nvSpPr>
        <p:spPr>
          <a:xfrm>
            <a:off x="838200" y="1229023"/>
            <a:ext cx="6754221" cy="461665"/>
          </a:xfrm>
          <a:prstGeom prst="rect">
            <a:avLst/>
          </a:prstGeom>
          <a:noFill/>
        </p:spPr>
        <p:txBody>
          <a:bodyPr wrap="none" rtlCol="0">
            <a:spAutoFit/>
          </a:bodyPr>
          <a:lstStyle/>
          <a:p>
            <a:r>
              <a:rPr lang="en-US" sz="2400" b="1" dirty="0">
                <a:solidFill>
                  <a:srgbClr val="6B7280"/>
                </a:solidFill>
              </a:rPr>
              <a:t>Designing for Fault Tolerance and Disaster Recovery</a:t>
            </a:r>
          </a:p>
        </p:txBody>
      </p:sp>
      <p:sp>
        <p:nvSpPr>
          <p:cNvPr id="8" name="Rectangle: Rounded Corners 7">
            <a:extLst>
              <a:ext uri="{FF2B5EF4-FFF2-40B4-BE49-F238E27FC236}">
                <a16:creationId xmlns:a16="http://schemas.microsoft.com/office/drawing/2014/main" id="{8F051AE6-B506-4ACD-7135-E113185BDD40}"/>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Replication</a:t>
            </a:r>
          </a:p>
        </p:txBody>
      </p:sp>
      <p:sp>
        <p:nvSpPr>
          <p:cNvPr id="9" name="Rectangle: Rounded Corners 8">
            <a:extLst>
              <a:ext uri="{FF2B5EF4-FFF2-40B4-BE49-F238E27FC236}">
                <a16:creationId xmlns:a16="http://schemas.microsoft.com/office/drawing/2014/main" id="{B4FF2407-0149-4792-9028-E5F917B7046D}"/>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Failover Mechanisms</a:t>
            </a:r>
          </a:p>
        </p:txBody>
      </p:sp>
    </p:spTree>
    <p:extLst>
      <p:ext uri="{BB962C8B-B14F-4D97-AF65-F5344CB8AC3E}">
        <p14:creationId xmlns:p14="http://schemas.microsoft.com/office/powerpoint/2010/main" val="28872275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58793-AE9E-C3B3-A634-B624A9BCEF88}"/>
              </a:ext>
            </a:extLst>
          </p:cNvPr>
          <p:cNvSpPr>
            <a:spLocks noGrp="1"/>
          </p:cNvSpPr>
          <p:nvPr>
            <p:ph type="title"/>
          </p:nvPr>
        </p:nvSpPr>
        <p:spPr/>
        <p:txBody>
          <a:bodyPr/>
          <a:lstStyle/>
          <a:p>
            <a:r>
              <a:rPr lang="en-US" dirty="0"/>
              <a:t>Disaster Recovery</a:t>
            </a:r>
          </a:p>
        </p:txBody>
      </p:sp>
      <p:pic>
        <p:nvPicPr>
          <p:cNvPr id="9" name="Content Placeholder 8">
            <a:extLst>
              <a:ext uri="{FF2B5EF4-FFF2-40B4-BE49-F238E27FC236}">
                <a16:creationId xmlns:a16="http://schemas.microsoft.com/office/drawing/2014/main" id="{FD1CBFBA-11A8-52BC-8B56-5E0D4CAECA80}"/>
              </a:ext>
            </a:extLst>
          </p:cNvPr>
          <p:cNvPicPr>
            <a:picLocks noGrp="1" noChangeAspect="1"/>
          </p:cNvPicPr>
          <p:nvPr>
            <p:ph sz="half" idx="1"/>
          </p:nvPr>
        </p:nvPicPr>
        <p:blipFill>
          <a:blip r:embed="rId3"/>
          <a:stretch>
            <a:fillRect/>
          </a:stretch>
        </p:blipFill>
        <p:spPr>
          <a:xfrm>
            <a:off x="838200" y="2549307"/>
            <a:ext cx="5181600" cy="2903973"/>
          </a:xfrm>
        </p:spPr>
      </p:pic>
      <p:sp>
        <p:nvSpPr>
          <p:cNvPr id="5" name="TextBox 4">
            <a:extLst>
              <a:ext uri="{FF2B5EF4-FFF2-40B4-BE49-F238E27FC236}">
                <a16:creationId xmlns:a16="http://schemas.microsoft.com/office/drawing/2014/main" id="{9C8B8C8B-1A3A-AE97-D519-8ABE86C4E9D1}"/>
              </a:ext>
            </a:extLst>
          </p:cNvPr>
          <p:cNvSpPr txBox="1"/>
          <p:nvPr/>
        </p:nvSpPr>
        <p:spPr>
          <a:xfrm>
            <a:off x="838200" y="1229023"/>
            <a:ext cx="6754221" cy="461665"/>
          </a:xfrm>
          <a:prstGeom prst="rect">
            <a:avLst/>
          </a:prstGeom>
          <a:noFill/>
        </p:spPr>
        <p:txBody>
          <a:bodyPr wrap="none" rtlCol="0">
            <a:spAutoFit/>
          </a:bodyPr>
          <a:lstStyle/>
          <a:p>
            <a:r>
              <a:rPr lang="en-US" sz="2400" b="1" dirty="0">
                <a:solidFill>
                  <a:srgbClr val="6B7280"/>
                </a:solidFill>
              </a:rPr>
              <a:t>Designing for Fault Tolerance and Disaster Recovery</a:t>
            </a:r>
          </a:p>
        </p:txBody>
      </p:sp>
      <p:sp>
        <p:nvSpPr>
          <p:cNvPr id="6" name="Rectangle: Rounded Corners 5">
            <a:extLst>
              <a:ext uri="{FF2B5EF4-FFF2-40B4-BE49-F238E27FC236}">
                <a16:creationId xmlns:a16="http://schemas.microsoft.com/office/drawing/2014/main" id="{1F97E1D5-1CDE-DB13-9D11-32E2009991DB}"/>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Data Backups</a:t>
            </a:r>
          </a:p>
        </p:txBody>
      </p:sp>
      <p:sp>
        <p:nvSpPr>
          <p:cNvPr id="7" name="Rectangle: Rounded Corners 6">
            <a:extLst>
              <a:ext uri="{FF2B5EF4-FFF2-40B4-BE49-F238E27FC236}">
                <a16:creationId xmlns:a16="http://schemas.microsoft.com/office/drawing/2014/main" id="{1BABC37F-2C96-B346-44A4-EEAA1A0D2577}"/>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Recovery Plans</a:t>
            </a:r>
          </a:p>
        </p:txBody>
      </p:sp>
    </p:spTree>
    <p:extLst>
      <p:ext uri="{BB962C8B-B14F-4D97-AF65-F5344CB8AC3E}">
        <p14:creationId xmlns:p14="http://schemas.microsoft.com/office/powerpoint/2010/main" val="24121299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940BDD-C6F2-DF42-EF2D-396B62EA6F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1F4F73-B4B0-D4E9-6AB4-EEA21CBA54DF}"/>
              </a:ext>
            </a:extLst>
          </p:cNvPr>
          <p:cNvSpPr>
            <a:spLocks noGrp="1"/>
          </p:cNvSpPr>
          <p:nvPr>
            <p:ph type="title"/>
          </p:nvPr>
        </p:nvSpPr>
        <p:spPr>
          <a:xfrm>
            <a:off x="2616868" y="2288089"/>
            <a:ext cx="6958263" cy="2281822"/>
          </a:xfrm>
        </p:spPr>
        <p:txBody>
          <a:bodyPr/>
          <a:lstStyle/>
          <a:p>
            <a:pPr algn="ctr"/>
            <a:r>
              <a:rPr lang="en-US" dirty="0"/>
              <a:t>Techniques for Handling Partial Failures</a:t>
            </a:r>
          </a:p>
        </p:txBody>
      </p:sp>
    </p:spTree>
    <p:extLst>
      <p:ext uri="{BB962C8B-B14F-4D97-AF65-F5344CB8AC3E}">
        <p14:creationId xmlns:p14="http://schemas.microsoft.com/office/powerpoint/2010/main" val="255887412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90919A-44CD-3F40-7CE9-D6A4E90FD5FE}"/>
              </a:ext>
            </a:extLst>
          </p:cNvPr>
          <p:cNvSpPr>
            <a:spLocks noGrp="1"/>
          </p:cNvSpPr>
          <p:nvPr>
            <p:ph type="title"/>
          </p:nvPr>
        </p:nvSpPr>
        <p:spPr/>
        <p:txBody>
          <a:bodyPr/>
          <a:lstStyle/>
          <a:p>
            <a:r>
              <a:rPr lang="en-US" dirty="0"/>
              <a:t>Graceful Degradation</a:t>
            </a:r>
          </a:p>
        </p:txBody>
      </p:sp>
      <p:pic>
        <p:nvPicPr>
          <p:cNvPr id="9" name="Content Placeholder 8">
            <a:extLst>
              <a:ext uri="{FF2B5EF4-FFF2-40B4-BE49-F238E27FC236}">
                <a16:creationId xmlns:a16="http://schemas.microsoft.com/office/drawing/2014/main" id="{EA0BCBFD-B595-39D8-DADB-9A560CC92CB3}"/>
              </a:ext>
            </a:extLst>
          </p:cNvPr>
          <p:cNvPicPr>
            <a:picLocks noGrp="1" noChangeAspect="1"/>
          </p:cNvPicPr>
          <p:nvPr>
            <p:ph sz="half" idx="1"/>
          </p:nvPr>
        </p:nvPicPr>
        <p:blipFill>
          <a:blip r:embed="rId3"/>
          <a:stretch>
            <a:fillRect/>
          </a:stretch>
        </p:blipFill>
        <p:spPr>
          <a:xfrm>
            <a:off x="1253331" y="1825625"/>
            <a:ext cx="4351338" cy="4351338"/>
          </a:xfrm>
        </p:spPr>
      </p:pic>
      <p:sp>
        <p:nvSpPr>
          <p:cNvPr id="5" name="TextBox 4">
            <a:extLst>
              <a:ext uri="{FF2B5EF4-FFF2-40B4-BE49-F238E27FC236}">
                <a16:creationId xmlns:a16="http://schemas.microsoft.com/office/drawing/2014/main" id="{144EFA64-E2EE-E078-D38E-4DFC8292C78A}"/>
              </a:ext>
            </a:extLst>
          </p:cNvPr>
          <p:cNvSpPr txBox="1"/>
          <p:nvPr/>
        </p:nvSpPr>
        <p:spPr>
          <a:xfrm>
            <a:off x="838200" y="1229023"/>
            <a:ext cx="5204182" cy="461665"/>
          </a:xfrm>
          <a:prstGeom prst="rect">
            <a:avLst/>
          </a:prstGeom>
          <a:noFill/>
        </p:spPr>
        <p:txBody>
          <a:bodyPr wrap="none" rtlCol="0">
            <a:spAutoFit/>
          </a:bodyPr>
          <a:lstStyle/>
          <a:p>
            <a:r>
              <a:rPr lang="en-US" sz="2400" b="1" dirty="0">
                <a:solidFill>
                  <a:srgbClr val="6B7280"/>
                </a:solidFill>
              </a:rPr>
              <a:t>Techniques for Handling Partial Failures</a:t>
            </a:r>
          </a:p>
        </p:txBody>
      </p:sp>
      <p:sp>
        <p:nvSpPr>
          <p:cNvPr id="6" name="Rectangle: Rounded Corners 5">
            <a:extLst>
              <a:ext uri="{FF2B5EF4-FFF2-40B4-BE49-F238E27FC236}">
                <a16:creationId xmlns:a16="http://schemas.microsoft.com/office/drawing/2014/main" id="{0A4F055F-917B-F667-11AC-0988CF46DCCD}"/>
              </a:ext>
            </a:extLst>
          </p:cNvPr>
          <p:cNvSpPr/>
          <p:nvPr/>
        </p:nvSpPr>
        <p:spPr>
          <a:xfrm>
            <a:off x="6964680" y="282448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Service Isolation</a:t>
            </a:r>
          </a:p>
        </p:txBody>
      </p:sp>
      <p:sp>
        <p:nvSpPr>
          <p:cNvPr id="7" name="Rectangle: Rounded Corners 6">
            <a:extLst>
              <a:ext uri="{FF2B5EF4-FFF2-40B4-BE49-F238E27FC236}">
                <a16:creationId xmlns:a16="http://schemas.microsoft.com/office/drawing/2014/main" id="{36665DCB-7899-736F-9ECC-85A0A186F714}"/>
              </a:ext>
            </a:extLst>
          </p:cNvPr>
          <p:cNvSpPr/>
          <p:nvPr/>
        </p:nvSpPr>
        <p:spPr>
          <a:xfrm>
            <a:off x="6964680" y="3937000"/>
            <a:ext cx="4389120" cy="807720"/>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dirty="0"/>
              <a:t>Fallback Strategies</a:t>
            </a:r>
          </a:p>
        </p:txBody>
      </p:sp>
    </p:spTree>
    <p:extLst>
      <p:ext uri="{BB962C8B-B14F-4D97-AF65-F5344CB8AC3E}">
        <p14:creationId xmlns:p14="http://schemas.microsoft.com/office/powerpoint/2010/main" val="28274605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theme/theme1.xml><?xml version="1.0" encoding="utf-8"?>
<a:theme xmlns:a="http://schemas.openxmlformats.org/drawingml/2006/main" name="TaleLearnCod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itle Slide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3726</TotalTime>
  <Words>1360</Words>
  <Application>Microsoft Office PowerPoint</Application>
  <PresentationFormat>Widescreen</PresentationFormat>
  <Paragraphs>129</Paragraphs>
  <Slides>14</Slides>
  <Notes>14</Notes>
  <HiddenSlides>0</HiddenSlides>
  <MMClips>0</MMClips>
  <ScaleCrop>false</ScaleCrop>
  <HeadingPairs>
    <vt:vector size="6" baseType="variant">
      <vt:variant>
        <vt:lpstr>Fonts Used</vt:lpstr>
      </vt:variant>
      <vt:variant>
        <vt:i4>3</vt:i4>
      </vt:variant>
      <vt:variant>
        <vt:lpstr>Theme</vt:lpstr>
      </vt:variant>
      <vt:variant>
        <vt:i4>2</vt:i4>
      </vt:variant>
      <vt:variant>
        <vt:lpstr>Slide Titles</vt:lpstr>
      </vt:variant>
      <vt:variant>
        <vt:i4>14</vt:i4>
      </vt:variant>
    </vt:vector>
  </HeadingPairs>
  <TitlesOfParts>
    <vt:vector size="19" baseType="lpstr">
      <vt:lpstr>Arial</vt:lpstr>
      <vt:lpstr>Calibri</vt:lpstr>
      <vt:lpstr>Kamerik205 8</vt:lpstr>
      <vt:lpstr>TaleLearnCode</vt:lpstr>
      <vt:lpstr>Title Slide Design</vt:lpstr>
      <vt:lpstr>Fault Tolerance</vt:lpstr>
      <vt:lpstr>Designing for Fault Tolerance and Disaster Recovery</vt:lpstr>
      <vt:lpstr>Biggest Outage in Years</vt:lpstr>
      <vt:lpstr>Biggest Outage in Years</vt:lpstr>
      <vt:lpstr>Delta’s Issues</vt:lpstr>
      <vt:lpstr>Redundancy</vt:lpstr>
      <vt:lpstr>Disaster Recovery</vt:lpstr>
      <vt:lpstr>Techniques for Handling Partial Failures</vt:lpstr>
      <vt:lpstr>Graceful Degradation</vt:lpstr>
      <vt:lpstr>Retry and Timeout Policies</vt:lpstr>
      <vt:lpstr>Strategies for Ensuring System Resilience</vt:lpstr>
      <vt:lpstr>Monitoring and Alerting</vt:lpstr>
      <vt:lpstr>Load Balancing and Scaling</vt:lpstr>
      <vt:lpstr>Recap: Fault Tolerance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Chad Green</dc:creator>
  <cp:lastModifiedBy>Chad Green</cp:lastModifiedBy>
  <cp:revision>173</cp:revision>
  <dcterms:created xsi:type="dcterms:W3CDTF">2023-11-19T00:00:57Z</dcterms:created>
  <dcterms:modified xsi:type="dcterms:W3CDTF">2025-01-14T15:01:07Z</dcterms:modified>
</cp:coreProperties>
</file>